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4"/>
  </p:notesMasterIdLst>
  <p:sldIdLst>
    <p:sldId id="335" r:id="rId6"/>
    <p:sldId id="336" r:id="rId7"/>
    <p:sldId id="355" r:id="rId8"/>
    <p:sldId id="337" r:id="rId9"/>
    <p:sldId id="338" r:id="rId10"/>
    <p:sldId id="345" r:id="rId11"/>
    <p:sldId id="339" r:id="rId12"/>
    <p:sldId id="340" r:id="rId13"/>
    <p:sldId id="341" r:id="rId14"/>
    <p:sldId id="342" r:id="rId15"/>
    <p:sldId id="344" r:id="rId16"/>
    <p:sldId id="359" r:id="rId17"/>
    <p:sldId id="5118" r:id="rId18"/>
    <p:sldId id="5144" r:id="rId19"/>
    <p:sldId id="343" r:id="rId20"/>
    <p:sldId id="354" r:id="rId21"/>
    <p:sldId id="346" r:id="rId22"/>
    <p:sldId id="347" r:id="rId23"/>
    <p:sldId id="348" r:id="rId24"/>
    <p:sldId id="351" r:id="rId25"/>
    <p:sldId id="352" r:id="rId26"/>
    <p:sldId id="353" r:id="rId27"/>
    <p:sldId id="350" r:id="rId28"/>
    <p:sldId id="358" r:id="rId29"/>
    <p:sldId id="356" r:id="rId30"/>
    <p:sldId id="360" r:id="rId31"/>
    <p:sldId id="357" r:id="rId32"/>
    <p:sldId id="5176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8BB98-BD1B-416D-86F3-F1C0DA74BC29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FC8AF-B4AF-47E2-8CC0-FA19F60B3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r>
              <a:rPr lang="en-US" dirty="0"/>
              <a:t>from PIL import Image</a:t>
            </a:r>
          </a:p>
          <a:p>
            <a:r>
              <a:rPr lang="en-US" dirty="0"/>
              <a:t>from </a:t>
            </a:r>
            <a:r>
              <a:rPr lang="en-US" dirty="0" err="1"/>
              <a:t>IPython.display</a:t>
            </a:r>
            <a:r>
              <a:rPr lang="en-US" dirty="0"/>
              <a:t> import display</a:t>
            </a:r>
          </a:p>
          <a:p>
            <a:r>
              <a:rPr lang="en-US" dirty="0" err="1"/>
              <a:t>im</a:t>
            </a:r>
            <a:r>
              <a:rPr lang="en-US" dirty="0"/>
              <a:t> = </a:t>
            </a:r>
            <a:r>
              <a:rPr lang="en-US" dirty="0" err="1"/>
              <a:t>Image.open</a:t>
            </a:r>
            <a:r>
              <a:rPr lang="en-US" dirty="0"/>
              <a:t>('</a:t>
            </a:r>
            <a:r>
              <a:rPr lang="en-US" dirty="0" err="1"/>
              <a:t>nbs</a:t>
            </a:r>
            <a:r>
              <a:rPr lang="en-US" dirty="0"/>
              <a:t>/</a:t>
            </a:r>
            <a:r>
              <a:rPr lang="en-US" dirty="0" err="1"/>
              <a:t>marioKartAI</a:t>
            </a:r>
            <a:r>
              <a:rPr lang="en-US" dirty="0"/>
              <a:t>/samples/2021-02-27-1/img_0.png')</a:t>
            </a:r>
          </a:p>
          <a:p>
            <a:r>
              <a:rPr lang="en-US" dirty="0"/>
              <a:t>display(</a:t>
            </a:r>
            <a:r>
              <a:rPr lang="en-US" dirty="0" err="1"/>
              <a:t>im</a:t>
            </a:r>
            <a:r>
              <a:rPr lang="en-US" dirty="0"/>
              <a:t>)</a:t>
            </a:r>
          </a:p>
          <a:p>
            <a:r>
              <a:rPr lang="en-US" dirty="0"/>
              <a:t>array = </a:t>
            </a:r>
            <a:r>
              <a:rPr lang="en-US" dirty="0" err="1"/>
              <a:t>np.array</a:t>
            </a:r>
            <a:r>
              <a:rPr lang="en-US" dirty="0"/>
              <a:t>(</a:t>
            </a:r>
            <a:r>
              <a:rPr lang="en-US" dirty="0" err="1"/>
              <a:t>im</a:t>
            </a:r>
            <a:r>
              <a:rPr lang="en-US" dirty="0"/>
              <a:t>)</a:t>
            </a:r>
          </a:p>
          <a:p>
            <a:r>
              <a:rPr lang="en-US" dirty="0"/>
              <a:t>print(</a:t>
            </a:r>
            <a:r>
              <a:rPr lang="en-US" dirty="0" err="1"/>
              <a:t>array.shape</a:t>
            </a:r>
            <a:r>
              <a:rPr lang="en-US" dirty="0"/>
              <a:t>)</a:t>
            </a:r>
          </a:p>
          <a:p>
            <a:r>
              <a:rPr lang="en-US"/>
              <a:t>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326887-8B6D-4806-A3B2-5E5FA963C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541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326887-8B6D-4806-A3B2-5E5FA963C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6330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9240AB-2CAF-4A6F-AE22-1ACBE2093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9DAF4BF-A0F7-4A85-84CC-F77EC22C2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20E787-41EE-4089-95AF-ACB9C5B7F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7AD9-5C6F-4BE6-A1B2-83DA910E17A3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8DF57C-5284-4A29-9113-5B18C7DA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6C6855-03B0-4256-B207-EB68514C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79AA2-760E-46B0-B25D-0144D922A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4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0636DE-43AB-416B-B44B-A4C0C2257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D18F790-6A15-4CE7-95F3-F623DD607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C69707-C8FD-4DA5-B85E-F2606A5CC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7AD9-5C6F-4BE6-A1B2-83DA910E17A3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071AD7-871A-4A34-82DA-D7196268B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ECED6C-8753-45A7-AFA1-2C9649C40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79AA2-760E-46B0-B25D-0144D922A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6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481DF5C-52E1-499D-AB43-40F24EACE6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43652CB-BA93-4A0A-8949-486A4FFFC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977223-62E3-4743-9C37-DE7DD7ABA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7AD9-5C6F-4BE6-A1B2-83DA910E17A3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150530-CED7-4314-B7CD-23222A387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88D4D7-D6AF-4AC5-8DFB-B468FB6CF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79AA2-760E-46B0-B25D-0144D922A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80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197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018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177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816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763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955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78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22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D3DA53-1CA6-4FE9-9D13-DB222F2A4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62D97B-D3C3-4C45-9EB0-0C43B62E5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1D1CF3-A2BE-4BBC-BE2F-6492B634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7AD9-5C6F-4BE6-A1B2-83DA910E17A3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EB3390-9026-4980-901F-35AC3944C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16EE95-E450-4336-A63B-2D717035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79AA2-760E-46B0-B25D-0144D922A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610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5527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9412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284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60B49-2049-45D3-8297-9DF035B14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72C729-5DD0-4BB9-89D1-6F7B94613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2449D4-84EF-435A-9AED-4D674654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7AD9-5C6F-4BE6-A1B2-83DA910E17A3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4C8798-B66B-42C0-B9D4-2DA9F7A5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104A69-D23F-4808-A71F-E2C2D06B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79AA2-760E-46B0-B25D-0144D922A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7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627DA-ECD0-425E-9425-2030F9F0E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16CACF-9698-4E4E-88B6-207920EE8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0BA893-F16D-4516-B350-9C92BFA42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E129EA-0A9E-4695-ADC2-633DB6176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7AD9-5C6F-4BE6-A1B2-83DA910E17A3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079AF1-0597-4C01-83C3-5B847B24E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DC6AF6-541D-4CFF-8907-DF6A06FD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79AA2-760E-46B0-B25D-0144D922A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6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D29D2A-5899-4A08-9664-973649EE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BCEACB-8CC5-41E0-88CE-8AA8A1E6A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2B6630-FFB7-4083-9ECA-1AA96B8C9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DF33FFC-43A9-4251-9AE8-BC64FC2873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FD9D696-6615-4F39-9167-9A268B300D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E871DAB-9DD2-4F35-9C5D-C2DCB09E5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7AD9-5C6F-4BE6-A1B2-83DA910E17A3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4ED9C41-9B6B-427D-AFD9-CA293232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DE0BB5E-E887-4823-8007-35580449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79AA2-760E-46B0-B25D-0144D922A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14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1201ED-5DC2-458E-8069-1353C51B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39303A-0827-4CD7-B30A-ED5FAA334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7AD9-5C6F-4BE6-A1B2-83DA910E17A3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FBA1997-E16A-4D56-9D4C-27F6CD471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8741C57-3524-485C-8A62-67553AD5A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79AA2-760E-46B0-B25D-0144D922A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06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F6320EB-7BEE-4B8D-800E-D0EB4343C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7AD9-5C6F-4BE6-A1B2-83DA910E17A3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C9C2D8E-31BA-4B30-8EB6-774D13F7C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51FBB0-F769-43BD-9981-08F1576AB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79AA2-760E-46B0-B25D-0144D922A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4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7B62AE-7E8E-449F-8D08-3997A0132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065DCD-D9B7-4C5E-B16A-CA768241C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09F528-A945-4F3E-980E-7767C33E2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C29631-B5C7-431E-8CD3-A26BF4D8F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7AD9-5C6F-4BE6-A1B2-83DA910E17A3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345750-A17D-4981-9CC9-E745EFBA9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D5934D0-4D42-4312-8C88-DB5D0B941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79AA2-760E-46B0-B25D-0144D922A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1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52D656-5C6A-4666-AD9D-8E0CEBDE1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1EDD946-49FA-4F56-95AA-3C45A5FEE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00C786-C20C-4C96-BADB-4DE10C7BA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130519-46BD-475D-A8B7-1A88C8170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7AD9-5C6F-4BE6-A1B2-83DA910E17A3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035C37-B5EB-4394-88CE-A2874E87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75A700-C0F1-41BD-BB4F-10824157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79AA2-760E-46B0-B25D-0144D922A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46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72A843C-A036-458C-8F7E-C1359942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473670-385B-4F97-B536-3AADC0D6F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3458CA-3A89-48C2-8BCA-A6DD45C84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D7AD9-5C6F-4BE6-A1B2-83DA910E17A3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FB12EE-B72E-4B26-B11B-217368AFA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C61015-0CD4-4C54-96C4-2635CCBEE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79AA2-760E-46B0-B25D-0144D922A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83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6/21/2022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60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hael/eht-imagi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streamlit/demo-self-driving/blob/master/streamlit_app.py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0-2649-2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hyperlink" Target="https://colab.research.google.com/github/cs231n/cs231n.github.io/blob/master/python-colab.ipynb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" TargetMode="External"/><Relationship Id="rId13" Type="http://schemas.openxmlformats.org/officeDocument/2006/relationships/hyperlink" Target="https://uarray.org/en/latest/" TargetMode="External"/><Relationship Id="rId3" Type="http://schemas.openxmlformats.org/officeDocument/2006/relationships/hyperlink" Target="https://cupy.chainer.org/" TargetMode="External"/><Relationship Id="rId7" Type="http://schemas.openxmlformats.org/officeDocument/2006/relationships/hyperlink" Target="https://pytorch.org/" TargetMode="External"/><Relationship Id="rId12" Type="http://schemas.openxmlformats.org/officeDocument/2006/relationships/hyperlink" Target="https://xnd.io/" TargetMode="External"/><Relationship Id="rId2" Type="http://schemas.openxmlformats.org/officeDocument/2006/relationships/hyperlink" Target="https://dask.org/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sparse.pydata.org/en/latest/" TargetMode="External"/><Relationship Id="rId11" Type="http://schemas.openxmlformats.org/officeDocument/2006/relationships/hyperlink" Target="https://github.com/xtensor-stack/xtensor-python" TargetMode="External"/><Relationship Id="rId5" Type="http://schemas.openxmlformats.org/officeDocument/2006/relationships/hyperlink" Target="https://xarray.pydata.org/en/stable/index.html" TargetMode="External"/><Relationship Id="rId15" Type="http://schemas.openxmlformats.org/officeDocument/2006/relationships/image" Target="../media/image20.png"/><Relationship Id="rId10" Type="http://schemas.openxmlformats.org/officeDocument/2006/relationships/hyperlink" Target="https://github.com/apache/arrow" TargetMode="External"/><Relationship Id="rId4" Type="http://schemas.openxmlformats.org/officeDocument/2006/relationships/hyperlink" Target="https://github.com/google/jax" TargetMode="External"/><Relationship Id="rId9" Type="http://schemas.openxmlformats.org/officeDocument/2006/relationships/hyperlink" Target="https://mxnet.apache.org/" TargetMode="External"/><Relationship Id="rId14" Type="http://schemas.openxmlformats.org/officeDocument/2006/relationships/hyperlink" Target="http://tensorly.org/stable/home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ugier/numpy-tutorial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numpy.org/devdocs/user/quickstart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eb.mit.edu/dvp/Public/numpybook.pdf" TargetMode="External"/><Relationship Id="rId5" Type="http://schemas.openxmlformats.org/officeDocument/2006/relationships/hyperlink" Target="https://www.nature.com/articles/s41586-020-2649-2" TargetMode="External"/><Relationship Id="rId4" Type="http://schemas.openxmlformats.org/officeDocument/2006/relationships/hyperlink" Target="https://cs231n.github.io/python-numpy-tutorial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numpy-tutorial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realpython.com/numpy-array-programming/" TargetMode="External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altair-viz.github.io/" TargetMode="External"/><Relationship Id="rId13" Type="http://schemas.openxmlformats.org/officeDocument/2006/relationships/hyperlink" Target="https://plotly.com/dash" TargetMode="External"/><Relationship Id="rId3" Type="http://schemas.openxmlformats.org/officeDocument/2006/relationships/hyperlink" Target="https://intake.readthedocs.io/" TargetMode="External"/><Relationship Id="rId7" Type="http://schemas.openxmlformats.org/officeDocument/2006/relationships/hyperlink" Target="https://matplotlib.org/" TargetMode="External"/><Relationship Id="rId12" Type="http://schemas.openxmlformats.org/officeDocument/2006/relationships/hyperlink" Target="https://spacy.io/" TargetMode="External"/><Relationship Id="rId2" Type="http://schemas.openxmlformats.org/officeDocument/2006/relationships/hyperlink" Target="https://pandas.pydata.org/" TargetMode="Externa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seaborn.pydata.org/" TargetMode="External"/><Relationship Id="rId11" Type="http://schemas.openxmlformats.org/officeDocument/2006/relationships/hyperlink" Target="https://docs.pymc.io/" TargetMode="External"/><Relationship Id="rId5" Type="http://schemas.openxmlformats.org/officeDocument/2006/relationships/hyperlink" Target="https://jupyter.org/" TargetMode="External"/><Relationship Id="rId15" Type="http://schemas.openxmlformats.org/officeDocument/2006/relationships/hyperlink" Target="https://github.com/voila-dashboards/voila" TargetMode="External"/><Relationship Id="rId10" Type="http://schemas.openxmlformats.org/officeDocument/2006/relationships/hyperlink" Target="https://www.statsmodels.org/stable/index.html" TargetMode="External"/><Relationship Id="rId4" Type="http://schemas.openxmlformats.org/officeDocument/2006/relationships/hyperlink" Target="https://pyjanitor.readthedocs.io/" TargetMode="External"/><Relationship Id="rId9" Type="http://schemas.openxmlformats.org/officeDocument/2006/relationships/hyperlink" Target="https://scikit-learn.org/" TargetMode="External"/><Relationship Id="rId14" Type="http://schemas.openxmlformats.org/officeDocument/2006/relationships/hyperlink" Target="https://panel.holoviz.or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venthorizontelescope.org/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article/10.3847/2041-8213/ab0c5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4680660-7E23-4F0F-A679-BF913E94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5" name="!!Rectangle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F9E55EF7-7DCC-4305-8218-84DB4848E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8" r="7182"/>
          <a:stretch/>
        </p:blipFill>
        <p:spPr bwMode="auto">
          <a:xfrm>
            <a:off x="20" y="-887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5AAACA-71E9-48E9-9FDB-AC0892F2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7200" b="1" i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Numpy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5FC49-BFFF-43D7-82E5-27A068508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8228" y="5972174"/>
            <a:ext cx="8578699" cy="50482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9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81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8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89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608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C1F83-A987-4BDD-A215-EED87A24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Software dependency chart of </a:t>
            </a:r>
            <a:r>
              <a:rPr lang="en-US" b="1" i="0" dirty="0" err="1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ehtim</a:t>
            </a:r>
            <a:r>
              <a:rPr lang="en-US" b="1" i="0" dirty="0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 package highlighting NumPy</a:t>
            </a:r>
            <a:endParaRPr lang="en-US" dirty="0"/>
          </a:p>
        </p:txBody>
      </p:sp>
      <p:pic>
        <p:nvPicPr>
          <p:cNvPr id="5122" name="Picture 2" descr="ehtim dependency map highlighting numpy">
            <a:extLst>
              <a:ext uri="{FF2B5EF4-FFF2-40B4-BE49-F238E27FC236}">
                <a16:creationId xmlns:a16="http://schemas.microsoft.com/office/drawing/2014/main" id="{2D101259-C16C-4F16-BE4E-11F8CB5BAE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994" y="1825625"/>
            <a:ext cx="77100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DA7E3E-7628-4B03-AEC2-2FC0AE57306A}"/>
              </a:ext>
            </a:extLst>
          </p:cNvPr>
          <p:cNvSpPr txBox="1"/>
          <p:nvPr/>
        </p:nvSpPr>
        <p:spPr>
          <a:xfrm>
            <a:off x="3938460" y="6308209"/>
            <a:ext cx="4315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"/>
                <a:ea typeface="+mn-ea"/>
                <a:cs typeface="+mn-cs"/>
                <a:hlinkClick r:id="rId3"/>
              </a:rPr>
              <a:t>https://github.com/achael/eht-imaging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5622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ECC4C-5522-4422-BDEC-9EDA36BE6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3097" cy="1810516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Harding"/>
              </a:rPr>
              <a:t>NumPy is the base of the scientific Python ecosystem</a:t>
            </a:r>
            <a:endParaRPr lang="en-US" dirty="0"/>
          </a:p>
        </p:txBody>
      </p:sp>
      <p:pic>
        <p:nvPicPr>
          <p:cNvPr id="13314" name="Picture 2" descr="Fig. 2">
            <a:extLst>
              <a:ext uri="{FF2B5EF4-FFF2-40B4-BE49-F238E27FC236}">
                <a16:creationId xmlns:a16="http://schemas.microsoft.com/office/drawing/2014/main" id="{489D4202-0A02-43FF-932D-023B092BF8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631" y="529573"/>
            <a:ext cx="6173548" cy="57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973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79B1-6D13-45CD-9FD6-547AB512F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3D arrays (</a:t>
            </a:r>
            <a:r>
              <a:rPr lang="en-US" dirty="0" err="1"/>
              <a:t>Red,Green,Blue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EA31CF-FCA5-41F6-9D3A-9D8242088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11" y="1874177"/>
            <a:ext cx="562787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DC52C-5DCD-4480-855B-600B52D3D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470" y="1874177"/>
            <a:ext cx="2807814" cy="333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59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FDF88-E7BF-4D64-A0DD-96A7288B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Tensors &amp; Images build on </a:t>
            </a:r>
            <a:r>
              <a:rPr lang="en-US" err="1"/>
              <a:t>Numpy</a:t>
            </a:r>
            <a:br>
              <a:rPr lang="en-US"/>
            </a:br>
            <a:r>
              <a:rPr lang="en-US" err="1">
                <a:solidFill>
                  <a:schemeClr val="accent4"/>
                </a:solidFill>
              </a:rPr>
              <a:t>PyTorch</a:t>
            </a:r>
            <a:r>
              <a:rPr lang="en-US">
                <a:solidFill>
                  <a:schemeClr val="accent4"/>
                </a:solidFill>
              </a:rPr>
              <a:t>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29CA0-302D-4D65-BB4C-D2F9BFF03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38" y="1690688"/>
            <a:ext cx="5486398" cy="4476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7CF5D-02AB-4E84-BCFF-42AB5E13A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28777"/>
            <a:ext cx="5552536" cy="2528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2A5DD1-9CF6-4FF5-B97B-18F10B6EF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354" y="1947586"/>
            <a:ext cx="4124901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EF72-F198-4A2D-A34C-2739BE7C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Images build on </a:t>
            </a:r>
            <a:r>
              <a:rPr lang="en-US" err="1"/>
              <a:t>Numpy</a:t>
            </a:r>
            <a:br>
              <a:rPr lang="en-US"/>
            </a:br>
            <a:r>
              <a:rPr lang="en-US">
                <a:solidFill>
                  <a:schemeClr val="accent4"/>
                </a:solidFill>
              </a:rPr>
              <a:t>PIL example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815B6-B283-450A-A740-33F8F2483189}"/>
              </a:ext>
            </a:extLst>
          </p:cNvPr>
          <p:cNvSpPr txBox="1"/>
          <p:nvPr/>
        </p:nvSpPr>
        <p:spPr>
          <a:xfrm>
            <a:off x="7364833" y="5211263"/>
            <a:ext cx="4425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https://github.com/streamlit/demo-self-driving/blob/master/streamlit_app.py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8EC75-9A1C-4822-AACA-FE1320AD234A}"/>
              </a:ext>
            </a:extLst>
          </p:cNvPr>
          <p:cNvSpPr txBox="1"/>
          <p:nvPr/>
        </p:nvSpPr>
        <p:spPr>
          <a:xfrm>
            <a:off x="609602" y="2194547"/>
            <a:ext cx="6655264" cy="4093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streamlit_app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load_image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PIL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Image</a:t>
            </a:r>
          </a:p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pandas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pd</a:t>
            </a:r>
          </a:p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DATA_URL_ROOT=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"https://streamlit-self-driving.s3-us-west-2.amazonaws.com/"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labels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(DATA_URL_ROOT,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"labels.csv.gz"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meta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(labels)</a:t>
            </a:r>
          </a:p>
          <a:p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(DATA_URL_ROOT,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meta.frame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load_image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Image.fromarray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(image)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ECFC0-41ED-4FF6-830B-C850AE1FE762}"/>
              </a:ext>
            </a:extLst>
          </p:cNvPr>
          <p:cNvSpPr txBox="1"/>
          <p:nvPr/>
        </p:nvSpPr>
        <p:spPr>
          <a:xfrm>
            <a:off x="812798" y="1732882"/>
            <a:ext cx="4032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u="sng" dirty="0">
                <a:latin typeface="Consolas" panose="020B0609020204030204" pitchFamily="49" charset="0"/>
              </a:rPr>
              <a:t>np_image.py</a:t>
            </a:r>
          </a:p>
        </p:txBody>
      </p:sp>
      <p:pic>
        <p:nvPicPr>
          <p:cNvPr id="14" name="Content Placeholder 13" descr="A road with trees on the side&#10;&#10;Description automatically generated with medium confidence">
            <a:extLst>
              <a:ext uri="{FF2B5EF4-FFF2-40B4-BE49-F238E27FC236}">
                <a16:creationId xmlns:a16="http://schemas.microsoft.com/office/drawing/2014/main" id="{1638746E-3522-4C22-81B2-E42B547EF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2" y="1732882"/>
            <a:ext cx="4876800" cy="3048000"/>
          </a:xfrm>
        </p:spPr>
      </p:pic>
    </p:spTree>
    <p:extLst>
      <p:ext uri="{BB962C8B-B14F-4D97-AF65-F5344CB8AC3E}">
        <p14:creationId xmlns:p14="http://schemas.microsoft.com/office/powerpoint/2010/main" val="1369394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FD33B50-DCFC-4FC8-86E6-220C10042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3" name="!!Rectangle">
            <a:extLst>
              <a:ext uri="{FF2B5EF4-FFF2-40B4-BE49-F238E27FC236}">
                <a16:creationId xmlns:a16="http://schemas.microsoft.com/office/drawing/2014/main" id="{B0C822EA-49C6-4B57-89F4-2F6A54365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6146" name="Picture 2" descr="Fig. 1">
            <a:extLst>
              <a:ext uri="{FF2B5EF4-FFF2-40B4-BE49-F238E27FC236}">
                <a16:creationId xmlns:a16="http://schemas.microsoft.com/office/drawing/2014/main" id="{7221D53B-4BB4-4B51-9730-2D67D7E278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-887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B79775-D367-42EB-BF07-86FE83B7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268" y="698643"/>
            <a:ext cx="5243394" cy="51897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Array programming with NumPy</a:t>
            </a:r>
            <a:endParaRPr lang="en-US" sz="5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0016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796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4476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81" name="Straight Connector">
            <a:extLst>
              <a:ext uri="{FF2B5EF4-FFF2-40B4-BE49-F238E27FC236}">
                <a16:creationId xmlns:a16="http://schemas.microsoft.com/office/drawing/2014/main" id="{C27ECE09-20A7-4AE8-973B-F66776C11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34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4F3E-320A-4C3C-A7ED-77866438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87F7D-4ED9-43FB-B3F6-B1CD43491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lphaLcPeriod"/>
            </a:pP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Data structure </a:t>
            </a:r>
          </a:p>
          <a:p>
            <a:pPr marL="514350" indent="-514350">
              <a:buAutoNum type="alphaLcPeriod"/>
            </a:pP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Indexing (view) </a:t>
            </a:r>
          </a:p>
          <a:p>
            <a:pPr marL="514350" indent="-514350">
              <a:buAutoNum type="alphaLcPeriod"/>
            </a:pP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Indexing (copy)</a:t>
            </a:r>
          </a:p>
          <a:p>
            <a:pPr marL="514350" indent="-514350">
              <a:buAutoNum type="alphaLcPeriod"/>
            </a:pP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Vectorization </a:t>
            </a:r>
          </a:p>
          <a:p>
            <a:pPr marL="514350" indent="-514350">
              <a:buAutoNum type="alphaLcPeriod"/>
            </a:pP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Broadcasting </a:t>
            </a:r>
          </a:p>
          <a:p>
            <a:pPr marL="514350" indent="-514350">
              <a:buAutoNum type="alphaLcPeriod"/>
            </a:pP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Reduction </a:t>
            </a:r>
          </a:p>
          <a:p>
            <a:pPr marL="514350" indent="-514350">
              <a:buAutoNum type="alphaLcPeriod"/>
            </a:pP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Example</a:t>
            </a:r>
            <a:endParaRPr lang="en-US" dirty="0"/>
          </a:p>
        </p:txBody>
      </p:sp>
      <p:pic>
        <p:nvPicPr>
          <p:cNvPr id="4" name="Picture 2" descr="Fig. 1">
            <a:extLst>
              <a:ext uri="{FF2B5EF4-FFF2-40B4-BE49-F238E27FC236}">
                <a16:creationId xmlns:a16="http://schemas.microsoft.com/office/drawing/2014/main" id="{1B63A393-38B4-4D93-A64C-0657F64F1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r="30961" b="-4263"/>
          <a:stretch/>
        </p:blipFill>
        <p:spPr bwMode="auto">
          <a:xfrm>
            <a:off x="4528881" y="1265138"/>
            <a:ext cx="6612885" cy="456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762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46A9-0A69-43D6-92FF-69377413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The NumPy array data structure and its associated metadata fields</a:t>
            </a:r>
            <a:endParaRPr lang="en-US" dirty="0"/>
          </a:p>
        </p:txBody>
      </p:sp>
      <p:pic>
        <p:nvPicPr>
          <p:cNvPr id="14338" name="Picture 2" descr="Fig. 1">
            <a:extLst>
              <a:ext uri="{FF2B5EF4-FFF2-40B4-BE49-F238E27FC236}">
                <a16:creationId xmlns:a16="http://schemas.microsoft.com/office/drawing/2014/main" id="{1A2D34EB-256B-4C0D-B97A-8B713E48E6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20" b="69537"/>
          <a:stretch/>
        </p:blipFill>
        <p:spPr bwMode="auto">
          <a:xfrm>
            <a:off x="1008740" y="2464896"/>
            <a:ext cx="10830237" cy="309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189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46A9-0A69-43D6-92FF-69377413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 Indexing an array with slices and steps</a:t>
            </a:r>
            <a:endParaRPr lang="en-US" dirty="0"/>
          </a:p>
        </p:txBody>
      </p:sp>
      <p:pic>
        <p:nvPicPr>
          <p:cNvPr id="14338" name="Picture 2" descr="Fig. 1">
            <a:extLst>
              <a:ext uri="{FF2B5EF4-FFF2-40B4-BE49-F238E27FC236}">
                <a16:creationId xmlns:a16="http://schemas.microsoft.com/office/drawing/2014/main" id="{1A2D34EB-256B-4C0D-B97A-8B713E48E6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4" r="52835" b="37256"/>
          <a:stretch/>
        </p:blipFill>
        <p:spPr bwMode="auto">
          <a:xfrm>
            <a:off x="1134720" y="2426119"/>
            <a:ext cx="9922560" cy="315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5FF3F4-DD47-437E-A146-7AFA6820F3E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+mn-ea"/>
                <a:cs typeface="+mn-cs"/>
              </a:rPr>
              <a:t>These operations return a ‘view’ of the original data.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64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46A9-0A69-43D6-92FF-69377413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Indexing an array with masks, scalar coordinates or other arrays</a:t>
            </a:r>
            <a:endParaRPr lang="en-US" dirty="0"/>
          </a:p>
        </p:txBody>
      </p:sp>
      <p:pic>
        <p:nvPicPr>
          <p:cNvPr id="14338" name="Picture 2" descr="Fig. 1">
            <a:extLst>
              <a:ext uri="{FF2B5EF4-FFF2-40B4-BE49-F238E27FC236}">
                <a16:creationId xmlns:a16="http://schemas.microsoft.com/office/drawing/2014/main" id="{1A2D34EB-256B-4C0D-B97A-8B713E48E6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60" r="54282"/>
          <a:stretch/>
        </p:blipFill>
        <p:spPr bwMode="auto">
          <a:xfrm>
            <a:off x="1340513" y="2555489"/>
            <a:ext cx="10013288" cy="362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86B645-683D-4E3F-ADB3-D586B90AFAC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+mn-ea"/>
                <a:cs typeface="+mn-cs"/>
              </a:rPr>
              <a:t>It returns a ‘copy’ of the original data.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9365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80A8-FD7D-4C09-8363-9BDF44A69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domains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28B9E-01A8-4E28-AE6B-8286E502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1762"/>
            <a:ext cx="10515600" cy="469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10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46A9-0A69-43D6-92FF-69377413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Vectorization efficiently applies operations to groups of elements</a:t>
            </a:r>
            <a:endParaRPr lang="en-US" dirty="0"/>
          </a:p>
        </p:txBody>
      </p:sp>
      <p:pic>
        <p:nvPicPr>
          <p:cNvPr id="14338" name="Picture 2" descr="Fig. 1">
            <a:extLst>
              <a:ext uri="{FF2B5EF4-FFF2-40B4-BE49-F238E27FC236}">
                <a16:creationId xmlns:a16="http://schemas.microsoft.com/office/drawing/2014/main" id="{1A2D34EB-256B-4C0D-B97A-8B713E48E6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0" r="31056" b="72404"/>
          <a:stretch/>
        </p:blipFill>
        <p:spPr bwMode="auto">
          <a:xfrm>
            <a:off x="3462042" y="2513448"/>
            <a:ext cx="5267916" cy="324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420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6ABE8-7E23-4556-9869-C865BFCF7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Broadcasting in the multiplication of two-dimensional arrays</a:t>
            </a:r>
            <a:endParaRPr lang="en-US" dirty="0"/>
          </a:p>
        </p:txBody>
      </p:sp>
      <p:pic>
        <p:nvPicPr>
          <p:cNvPr id="4" name="Picture 2" descr="Fig. 1">
            <a:extLst>
              <a:ext uri="{FF2B5EF4-FFF2-40B4-BE49-F238E27FC236}">
                <a16:creationId xmlns:a16="http://schemas.microsoft.com/office/drawing/2014/main" id="{3681D6C5-5DB7-452B-A8C0-E6EFAFC1E4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5" t="30758" r="30630" b="38779"/>
          <a:stretch/>
        </p:blipFill>
        <p:spPr bwMode="auto">
          <a:xfrm>
            <a:off x="3781678" y="2702739"/>
            <a:ext cx="4628644" cy="314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89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46A9-0A69-43D6-92FF-69377413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Reduction operations act along one or more axes</a:t>
            </a:r>
            <a:endParaRPr lang="en-US" dirty="0"/>
          </a:p>
        </p:txBody>
      </p:sp>
      <p:pic>
        <p:nvPicPr>
          <p:cNvPr id="14338" name="Picture 2" descr="Fig. 1">
            <a:extLst>
              <a:ext uri="{FF2B5EF4-FFF2-40B4-BE49-F238E27FC236}">
                <a16:creationId xmlns:a16="http://schemas.microsoft.com/office/drawing/2014/main" id="{1A2D34EB-256B-4C0D-B97A-8B713E48E6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5" t="62372" r="31907" b="-309"/>
          <a:stretch/>
        </p:blipFill>
        <p:spPr bwMode="auto">
          <a:xfrm>
            <a:off x="4222694" y="2724886"/>
            <a:ext cx="3746612" cy="335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B3275C-1072-46A0-BC51-C4762BE5E7A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+mn-ea"/>
                <a:cs typeface="+mn-cs"/>
              </a:rPr>
              <a:t>In this example, an array is summed along select axes to produce a vector, or along two axes consecutively to produce a scalar.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702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46A9-0A69-43D6-92FF-69377413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4338" name="Picture 2" descr="Fig. 1">
            <a:extLst>
              <a:ext uri="{FF2B5EF4-FFF2-40B4-BE49-F238E27FC236}">
                <a16:creationId xmlns:a16="http://schemas.microsoft.com/office/drawing/2014/main" id="{1A2D34EB-256B-4C0D-B97A-8B713E48E6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5"/>
          <a:stretch/>
        </p:blipFill>
        <p:spPr bwMode="auto">
          <a:xfrm>
            <a:off x="7962563" y="1825625"/>
            <a:ext cx="288892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1D0BAA-AFD2-49C7-8673-035C99C89F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0596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import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numpy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 =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np.arange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(12)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 =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x.reshape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(4,3)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np.mean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x,axis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=0)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 = x -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np.mean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x,axis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=0)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860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B734DD0-9DC2-48A9-BD9E-EFAEC6889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94" r="-1" b="-1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14AFD910-7E99-4AC1-91C6-AB9CD1E79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787" y="333298"/>
            <a:ext cx="11144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38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BEC9-A59A-4F12-82E6-FE3210BF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 err="1"/>
              <a:t>librairies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A169CD-1A5A-4B18-AD1B-27117FA5819B}"/>
              </a:ext>
            </a:extLst>
          </p:cNvPr>
          <p:cNvGraphicFramePr>
            <a:graphicFrameLocks noGrp="1"/>
          </p:cNvGraphicFramePr>
          <p:nvPr/>
        </p:nvGraphicFramePr>
        <p:xfrm>
          <a:off x="1359462" y="2125803"/>
          <a:ext cx="10228333" cy="451649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30712">
                  <a:extLst>
                    <a:ext uri="{9D8B030D-6E8A-4147-A177-3AD203B41FA5}">
                      <a16:colId xmlns:a16="http://schemas.microsoft.com/office/drawing/2014/main" val="51130498"/>
                    </a:ext>
                  </a:extLst>
                </a:gridCol>
                <a:gridCol w="8197621">
                  <a:extLst>
                    <a:ext uri="{9D8B030D-6E8A-4147-A177-3AD203B41FA5}">
                      <a16:colId xmlns:a16="http://schemas.microsoft.com/office/drawing/2014/main" val="843133320"/>
                    </a:ext>
                  </a:extLst>
                </a:gridCol>
              </a:tblGrid>
              <a:tr h="233433">
                <a:tc>
                  <a:txBody>
                    <a:bodyPr/>
                    <a:lstStyle/>
                    <a:p>
                      <a:pPr algn="ctr" fontAlgn="t"/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Array Library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37" marR="18237" marT="18237" marB="1823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Capabilities &amp; Application areas</a:t>
                      </a:r>
                    </a:p>
                    <a:p>
                      <a:endParaRPr lang="en-US" sz="1200" dirty="0"/>
                    </a:p>
                  </a:txBody>
                  <a:tcPr marL="32827" marR="32827" marT="16413" marB="16413"/>
                </a:tc>
                <a:extLst>
                  <a:ext uri="{0D108BD9-81ED-4DB2-BD59-A6C34878D82A}">
                    <a16:rowId xmlns:a16="http://schemas.microsoft.com/office/drawing/2014/main" val="3544898939"/>
                  </a:ext>
                </a:extLst>
              </a:tr>
              <a:tr h="3319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1E87F0"/>
                          </a:solidFill>
                          <a:effectLst/>
                          <a:hlinkClick r:id="rId2"/>
                        </a:rPr>
                        <a:t>Dask</a:t>
                      </a:r>
                      <a:endParaRPr lang="en-US" sz="1200">
                        <a:effectLst/>
                      </a:endParaRPr>
                    </a:p>
                  </a:txBody>
                  <a:tcPr marL="18237" marR="18237" marT="18237" marB="18237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Distributed arrays and advanced parallelism for analytics, enabling performance at scale.</a:t>
                      </a:r>
                    </a:p>
                  </a:txBody>
                  <a:tcPr marL="18237" marR="18237" marT="18237" marB="18237" anchor="ctr"/>
                </a:tc>
                <a:extLst>
                  <a:ext uri="{0D108BD9-81ED-4DB2-BD59-A6C34878D82A}">
                    <a16:rowId xmlns:a16="http://schemas.microsoft.com/office/drawing/2014/main" val="2974926697"/>
                  </a:ext>
                </a:extLst>
              </a:tr>
              <a:tr h="233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1E87F0"/>
                          </a:solidFill>
                          <a:effectLst/>
                          <a:hlinkClick r:id="rId3"/>
                        </a:rPr>
                        <a:t>CuPy</a:t>
                      </a:r>
                      <a:endParaRPr lang="en-US" sz="1200">
                        <a:effectLst/>
                      </a:endParaRPr>
                    </a:p>
                  </a:txBody>
                  <a:tcPr marL="18237" marR="18237" marT="18237" marB="18237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NumPy-compatible array library for GPU-accelerated computing with Python.</a:t>
                      </a:r>
                    </a:p>
                  </a:txBody>
                  <a:tcPr marL="18237" marR="18237" marT="18237" marB="18237" anchor="ctr"/>
                </a:tc>
                <a:extLst>
                  <a:ext uri="{0D108BD9-81ED-4DB2-BD59-A6C34878D82A}">
                    <a16:rowId xmlns:a16="http://schemas.microsoft.com/office/drawing/2014/main" val="4210553177"/>
                  </a:ext>
                </a:extLst>
              </a:tr>
              <a:tr h="3319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1E87F0"/>
                          </a:solidFill>
                          <a:effectLst/>
                          <a:hlinkClick r:id="rId4"/>
                        </a:rPr>
                        <a:t>JAX</a:t>
                      </a:r>
                      <a:endParaRPr lang="en-US" sz="1200">
                        <a:effectLst/>
                      </a:endParaRPr>
                    </a:p>
                  </a:txBody>
                  <a:tcPr marL="18237" marR="18237" marT="18237" marB="18237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Composable transformations of NumPy programs: differentiate, vectorize, just-in-time compilation to GPU/TPU.</a:t>
                      </a:r>
                    </a:p>
                  </a:txBody>
                  <a:tcPr marL="18237" marR="18237" marT="18237" marB="18237" anchor="ctr"/>
                </a:tc>
                <a:extLst>
                  <a:ext uri="{0D108BD9-81ED-4DB2-BD59-A6C34878D82A}">
                    <a16:rowId xmlns:a16="http://schemas.microsoft.com/office/drawing/2014/main" val="1469797526"/>
                  </a:ext>
                </a:extLst>
              </a:tr>
              <a:tr h="233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1E87F0"/>
                          </a:solidFill>
                          <a:effectLst/>
                          <a:hlinkClick r:id="rId5"/>
                        </a:rPr>
                        <a:t>Xarray</a:t>
                      </a:r>
                      <a:endParaRPr lang="en-US" sz="1200">
                        <a:effectLst/>
                      </a:endParaRPr>
                    </a:p>
                  </a:txBody>
                  <a:tcPr marL="18237" marR="18237" marT="18237" marB="18237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Labeled, indexed multi-dimensional arrays for advanced analytics and visualization</a:t>
                      </a:r>
                    </a:p>
                  </a:txBody>
                  <a:tcPr marL="18237" marR="18237" marT="18237" marB="18237" anchor="ctr"/>
                </a:tc>
                <a:extLst>
                  <a:ext uri="{0D108BD9-81ED-4DB2-BD59-A6C34878D82A}">
                    <a16:rowId xmlns:a16="http://schemas.microsoft.com/office/drawing/2014/main" val="701947571"/>
                  </a:ext>
                </a:extLst>
              </a:tr>
              <a:tr h="3319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1E87F0"/>
                          </a:solidFill>
                          <a:effectLst/>
                          <a:hlinkClick r:id="rId6"/>
                        </a:rPr>
                        <a:t>Sparse</a:t>
                      </a:r>
                      <a:endParaRPr lang="en-US" sz="1200">
                        <a:effectLst/>
                      </a:endParaRPr>
                    </a:p>
                  </a:txBody>
                  <a:tcPr marL="18237" marR="18237" marT="18237" marB="18237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NumPy-compatible sparse array library that integrates with Dask and SciPy's sparse linear algebra.</a:t>
                      </a:r>
                    </a:p>
                  </a:txBody>
                  <a:tcPr marL="18237" marR="18237" marT="18237" marB="18237" anchor="ctr"/>
                </a:tc>
                <a:extLst>
                  <a:ext uri="{0D108BD9-81ED-4DB2-BD59-A6C34878D82A}">
                    <a16:rowId xmlns:a16="http://schemas.microsoft.com/office/drawing/2014/main" val="2224998490"/>
                  </a:ext>
                </a:extLst>
              </a:tr>
              <a:tr h="3319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1E87F0"/>
                          </a:solidFill>
                          <a:effectLst/>
                          <a:hlinkClick r:id="rId7"/>
                        </a:rPr>
                        <a:t>PyTorch</a:t>
                      </a:r>
                      <a:endParaRPr lang="en-US" sz="1200">
                        <a:effectLst/>
                      </a:endParaRPr>
                    </a:p>
                  </a:txBody>
                  <a:tcPr marL="18237" marR="18237" marT="18237" marB="18237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Deep learning framework that accelerates the path from research prototyping to production deployment.</a:t>
                      </a:r>
                    </a:p>
                  </a:txBody>
                  <a:tcPr marL="18237" marR="18237" marT="18237" marB="18237" anchor="ctr"/>
                </a:tc>
                <a:extLst>
                  <a:ext uri="{0D108BD9-81ED-4DB2-BD59-A6C34878D82A}">
                    <a16:rowId xmlns:a16="http://schemas.microsoft.com/office/drawing/2014/main" val="2073149667"/>
                  </a:ext>
                </a:extLst>
              </a:tr>
              <a:tr h="3319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1E87F0"/>
                          </a:solidFill>
                          <a:effectLst/>
                          <a:hlinkClick r:id="rId8"/>
                        </a:rPr>
                        <a:t>TensorFlow</a:t>
                      </a:r>
                      <a:endParaRPr lang="en-US" sz="1200">
                        <a:effectLst/>
                      </a:endParaRPr>
                    </a:p>
                  </a:txBody>
                  <a:tcPr marL="18237" marR="18237" marT="18237" marB="18237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An end-to-end platform for machine learning to easily build and deploy ML powered applications.</a:t>
                      </a:r>
                    </a:p>
                  </a:txBody>
                  <a:tcPr marL="18237" marR="18237" marT="18237" marB="18237" anchor="ctr"/>
                </a:tc>
                <a:extLst>
                  <a:ext uri="{0D108BD9-81ED-4DB2-BD59-A6C34878D82A}">
                    <a16:rowId xmlns:a16="http://schemas.microsoft.com/office/drawing/2014/main" val="682008667"/>
                  </a:ext>
                </a:extLst>
              </a:tr>
              <a:tr h="3319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1E87F0"/>
                          </a:solidFill>
                          <a:effectLst/>
                          <a:hlinkClick r:id="rId9"/>
                        </a:rPr>
                        <a:t>MXNet</a:t>
                      </a:r>
                      <a:endParaRPr lang="en-US" sz="1200">
                        <a:effectLst/>
                      </a:endParaRPr>
                    </a:p>
                  </a:txBody>
                  <a:tcPr marL="18237" marR="18237" marT="18237" marB="18237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Deep learning framework suited for flexible research prototyping and production.</a:t>
                      </a:r>
                    </a:p>
                  </a:txBody>
                  <a:tcPr marL="18237" marR="18237" marT="18237" marB="18237" anchor="ctr"/>
                </a:tc>
                <a:extLst>
                  <a:ext uri="{0D108BD9-81ED-4DB2-BD59-A6C34878D82A}">
                    <a16:rowId xmlns:a16="http://schemas.microsoft.com/office/drawing/2014/main" val="1318919028"/>
                  </a:ext>
                </a:extLst>
              </a:tr>
              <a:tr h="3319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1E87F0"/>
                          </a:solidFill>
                          <a:effectLst/>
                          <a:hlinkClick r:id="rId10"/>
                        </a:rPr>
                        <a:t>Arrow</a:t>
                      </a:r>
                      <a:endParaRPr lang="en-US" sz="1200">
                        <a:effectLst/>
                      </a:endParaRPr>
                    </a:p>
                  </a:txBody>
                  <a:tcPr marL="18237" marR="18237" marT="18237" marB="18237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A cross-language development platform for columnar in-memory data and analytics.</a:t>
                      </a:r>
                    </a:p>
                  </a:txBody>
                  <a:tcPr marL="18237" marR="18237" marT="18237" marB="18237" anchor="ctr"/>
                </a:tc>
                <a:extLst>
                  <a:ext uri="{0D108BD9-81ED-4DB2-BD59-A6C34878D82A}">
                    <a16:rowId xmlns:a16="http://schemas.microsoft.com/office/drawing/2014/main" val="2232476584"/>
                  </a:ext>
                </a:extLst>
              </a:tr>
              <a:tr h="3319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1E87F0"/>
                          </a:solidFill>
                          <a:effectLst/>
                          <a:hlinkClick r:id="rId11"/>
                        </a:rPr>
                        <a:t>xtensor</a:t>
                      </a:r>
                      <a:endParaRPr lang="en-US" sz="1200">
                        <a:effectLst/>
                      </a:endParaRPr>
                    </a:p>
                  </a:txBody>
                  <a:tcPr marL="18237" marR="18237" marT="18237" marB="18237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Multi-dimensional arrays with broadcasting and lazy computing for numerical analysis.</a:t>
                      </a:r>
                    </a:p>
                  </a:txBody>
                  <a:tcPr marL="18237" marR="18237" marT="18237" marB="18237" anchor="ctr"/>
                </a:tc>
                <a:extLst>
                  <a:ext uri="{0D108BD9-81ED-4DB2-BD59-A6C34878D82A}">
                    <a16:rowId xmlns:a16="http://schemas.microsoft.com/office/drawing/2014/main" val="479639929"/>
                  </a:ext>
                </a:extLst>
              </a:tr>
              <a:tr h="3319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1E87F0"/>
                          </a:solidFill>
                          <a:effectLst/>
                          <a:hlinkClick r:id="rId12"/>
                        </a:rPr>
                        <a:t>XND</a:t>
                      </a:r>
                      <a:endParaRPr lang="en-US" sz="1200">
                        <a:effectLst/>
                      </a:endParaRPr>
                    </a:p>
                  </a:txBody>
                  <a:tcPr marL="18237" marR="18237" marT="18237" marB="18237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Develop libraries for array computing, recreating NumPy's foundational concepts.</a:t>
                      </a:r>
                    </a:p>
                  </a:txBody>
                  <a:tcPr marL="18237" marR="18237" marT="18237" marB="18237" anchor="ctr"/>
                </a:tc>
                <a:extLst>
                  <a:ext uri="{0D108BD9-81ED-4DB2-BD59-A6C34878D82A}">
                    <a16:rowId xmlns:a16="http://schemas.microsoft.com/office/drawing/2014/main" val="3802980171"/>
                  </a:ext>
                </a:extLst>
              </a:tr>
              <a:tr h="3319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solidFill>
                            <a:srgbClr val="1E87F0"/>
                          </a:solidFill>
                          <a:effectLst/>
                          <a:hlinkClick r:id="rId13"/>
                        </a:rPr>
                        <a:t>uarray</a:t>
                      </a:r>
                      <a:endParaRPr lang="en-US" sz="1200" dirty="0">
                        <a:effectLst/>
                      </a:endParaRPr>
                    </a:p>
                  </a:txBody>
                  <a:tcPr marL="18237" marR="18237" marT="18237" marB="18237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Python backend system that decouples API from implementation; </a:t>
                      </a:r>
                      <a:r>
                        <a:rPr lang="en-US" sz="1200" dirty="0" err="1">
                          <a:effectLst/>
                        </a:rPr>
                        <a:t>unumpy</a:t>
                      </a:r>
                      <a:r>
                        <a:rPr lang="en-US" sz="1200" dirty="0">
                          <a:effectLst/>
                        </a:rPr>
                        <a:t> provides a NumPy API.</a:t>
                      </a:r>
                    </a:p>
                  </a:txBody>
                  <a:tcPr marL="18237" marR="18237" marT="18237" marB="18237" anchor="ctr"/>
                </a:tc>
                <a:extLst>
                  <a:ext uri="{0D108BD9-81ED-4DB2-BD59-A6C34878D82A}">
                    <a16:rowId xmlns:a16="http://schemas.microsoft.com/office/drawing/2014/main" val="3856642673"/>
                  </a:ext>
                </a:extLst>
              </a:tr>
              <a:tr h="3319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solidFill>
                            <a:srgbClr val="1E87F0"/>
                          </a:solidFill>
                          <a:effectLst/>
                          <a:hlinkClick r:id="rId14"/>
                        </a:rPr>
                        <a:t>TensorLy</a:t>
                      </a:r>
                      <a:endParaRPr lang="en-US" sz="1200" dirty="0">
                        <a:effectLst/>
                      </a:endParaRPr>
                    </a:p>
                  </a:txBody>
                  <a:tcPr marL="18237" marR="18237" marT="18237" marB="18237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Tensor learning, algebra and backends to seamlessly use NumPy, </a:t>
                      </a:r>
                      <a:r>
                        <a:rPr lang="en-US" sz="1200" dirty="0" err="1">
                          <a:effectLst/>
                        </a:rPr>
                        <a:t>MXNet</a:t>
                      </a:r>
                      <a:r>
                        <a:rPr lang="en-US" sz="1200" dirty="0">
                          <a:effectLst/>
                        </a:rPr>
                        <a:t>, </a:t>
                      </a:r>
                      <a:r>
                        <a:rPr lang="en-US" sz="1200" dirty="0" err="1">
                          <a:effectLst/>
                        </a:rPr>
                        <a:t>PyTorch</a:t>
                      </a:r>
                      <a:r>
                        <a:rPr lang="en-US" sz="1200" dirty="0">
                          <a:effectLst/>
                        </a:rPr>
                        <a:t>, TensorFlow or </a:t>
                      </a:r>
                      <a:r>
                        <a:rPr lang="en-US" sz="1200" dirty="0" err="1">
                          <a:effectLst/>
                        </a:rPr>
                        <a:t>CuPy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</a:p>
                  </a:txBody>
                  <a:tcPr marL="18237" marR="18237" marT="18237" marB="18237" anchor="ctr"/>
                </a:tc>
                <a:extLst>
                  <a:ext uri="{0D108BD9-81ED-4DB2-BD59-A6C34878D82A}">
                    <a16:rowId xmlns:a16="http://schemas.microsoft.com/office/drawing/2014/main" val="710621067"/>
                  </a:ext>
                </a:extLst>
              </a:tr>
            </a:tbl>
          </a:graphicData>
        </a:graphic>
      </p:graphicFrame>
      <p:sp>
        <p:nvSpPr>
          <p:cNvPr id="7" name="AutoShape 19" descr="PyTorch">
            <a:extLst>
              <a:ext uri="{FF2B5EF4-FFF2-40B4-BE49-F238E27FC236}">
                <a16:creationId xmlns:a16="http://schemas.microsoft.com/office/drawing/2014/main" id="{610B9EB6-156E-409B-9E1D-D8ED736FC2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47825" y="3274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8" name="AutoShape 20" descr="TensorFlow">
            <a:extLst>
              <a:ext uri="{FF2B5EF4-FFF2-40B4-BE49-F238E27FC236}">
                <a16:creationId xmlns:a16="http://schemas.microsoft.com/office/drawing/2014/main" id="{35054566-B738-45AB-834D-5B845DB5B2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47825" y="3274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36CB8F-A33D-4434-BC40-442DF3CE09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" y="2480350"/>
            <a:ext cx="1054328" cy="398153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0E19911-B3A0-4C5D-9DBC-9E90D375C01B}"/>
              </a:ext>
            </a:extLst>
          </p:cNvPr>
          <p:cNvSpPr txBox="1"/>
          <p:nvPr/>
        </p:nvSpPr>
        <p:spPr>
          <a:xfrm>
            <a:off x="877227" y="1320582"/>
            <a:ext cx="9351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NumPy's API is the starting point when libraries are written to exploit innovative hardware, create specialized array types, or add capabilities beyond what NumPy provides.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488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03920-C006-4B01-894C-D13F7908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Harding"/>
              </a:rPr>
              <a:t>NumPy’s API and array protocols expose new arrays to the ecosystem</a:t>
            </a:r>
            <a:endParaRPr lang="en-US" dirty="0"/>
          </a:p>
        </p:txBody>
      </p:sp>
      <p:pic>
        <p:nvPicPr>
          <p:cNvPr id="4098" name="Picture 2" descr="Fig. 3">
            <a:extLst>
              <a:ext uri="{FF2B5EF4-FFF2-40B4-BE49-F238E27FC236}">
                <a16:creationId xmlns:a16="http://schemas.microsoft.com/office/drawing/2014/main" id="{66CBAC07-E55B-476A-8307-8B9C9519DA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15729"/>
            <a:ext cx="10515600" cy="33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ACC089-65A8-4F12-A9AB-8D7DA7C9FDA2}"/>
              </a:ext>
            </a:extLst>
          </p:cNvPr>
          <p:cNvSpPr txBox="1"/>
          <p:nvPr/>
        </p:nvSpPr>
        <p:spPr>
          <a:xfrm>
            <a:off x="838200" y="5892710"/>
            <a:ext cx="10692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+mn-ea"/>
                <a:cs typeface="+mn-cs"/>
              </a:rPr>
              <a:t>In this example, NumPy’s ‘mean’ function is called on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+mn-ea"/>
                <a:cs typeface="+mn-cs"/>
              </a:rPr>
              <a:t>Dask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+mn-ea"/>
                <a:cs typeface="+mn-cs"/>
              </a:rPr>
              <a:t> array. The call succeeds by dispatching to the appropriate library implementation (in this case,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+mn-ea"/>
                <a:cs typeface="+mn-cs"/>
              </a:rPr>
              <a:t>Dask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+mn-ea"/>
                <a:cs typeface="+mn-cs"/>
              </a:rPr>
              <a:t>) and results in a new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+mn-ea"/>
                <a:cs typeface="+mn-cs"/>
              </a:rPr>
              <a:t>Dask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ea typeface="+mn-ea"/>
                <a:cs typeface="+mn-cs"/>
              </a:rPr>
              <a:t> array.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611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4F1-064C-42EF-8C5E-7D238D9DB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29DC1-2A9D-4B40-994D-1C606B46E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1E87F0"/>
                </a:solidFill>
                <a:effectLst/>
                <a:latin typeface="Lato" panose="020F0502020204030203" pitchFamily="34" charset="0"/>
                <a:hlinkClick r:id="rId2"/>
              </a:rPr>
              <a:t>NumPy </a:t>
            </a:r>
            <a:r>
              <a:rPr lang="en-US" b="0" i="0" u="none" strike="noStrike" dirty="0" err="1">
                <a:solidFill>
                  <a:srgbClr val="1E87F0"/>
                </a:solidFill>
                <a:effectLst/>
                <a:latin typeface="Lato" panose="020F0502020204030203" pitchFamily="34" charset="0"/>
                <a:hlinkClick r:id="rId2"/>
              </a:rPr>
              <a:t>Quickstart</a:t>
            </a:r>
            <a:r>
              <a:rPr lang="en-US" b="0" i="0" u="none" strike="noStrike" dirty="0">
                <a:solidFill>
                  <a:srgbClr val="1E87F0"/>
                </a:solidFill>
                <a:effectLst/>
                <a:latin typeface="Lato" panose="020F0502020204030203" pitchFamily="34" charset="0"/>
                <a:hlinkClick r:id="rId2"/>
              </a:rPr>
              <a:t> Tutorial</a:t>
            </a:r>
            <a:endParaRPr lang="en-US" b="0" i="0" dirty="0">
              <a:solidFill>
                <a:srgbClr val="4A4A4A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E87F0"/>
                </a:solidFill>
                <a:effectLst/>
                <a:latin typeface="Lato" panose="020F0502020204030203" pitchFamily="34" charset="0"/>
                <a:hlinkClick r:id="rId3"/>
              </a:rPr>
              <a:t>NumPy tutorial </a:t>
            </a:r>
            <a:r>
              <a:rPr lang="en-US" b="0" i="1" u="none" strike="noStrike" dirty="0">
                <a:solidFill>
                  <a:srgbClr val="F0506E"/>
                </a:solidFill>
                <a:effectLst/>
                <a:latin typeface="Lato" panose="020F0502020204030203" pitchFamily="34" charset="0"/>
                <a:hlinkClick r:id="rId3"/>
              </a:rPr>
              <a:t>by Nicolas Rougier</a:t>
            </a:r>
            <a:endParaRPr lang="en-US" b="0" i="0" dirty="0">
              <a:solidFill>
                <a:srgbClr val="4A4A4A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E87F0"/>
                </a:solidFill>
                <a:effectLst/>
                <a:latin typeface="Lato" panose="020F0502020204030203" pitchFamily="34" charset="0"/>
                <a:hlinkClick r:id="rId4"/>
              </a:rPr>
              <a:t>Stanford CS231 </a:t>
            </a:r>
            <a:r>
              <a:rPr lang="en-US" b="0" i="1" u="none" strike="noStrike" dirty="0">
                <a:solidFill>
                  <a:srgbClr val="F0506E"/>
                </a:solidFill>
                <a:effectLst/>
                <a:latin typeface="Lato" panose="020F0502020204030203" pitchFamily="34" charset="0"/>
                <a:hlinkClick r:id="rId4"/>
              </a:rPr>
              <a:t>by Justin Johnson</a:t>
            </a:r>
            <a:endParaRPr lang="en-US" b="0" i="1" u="none" strike="noStrike" dirty="0">
              <a:solidFill>
                <a:srgbClr val="F0506E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i="1" dirty="0">
              <a:solidFill>
                <a:srgbClr val="F0506E"/>
              </a:solidFill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u="none" strike="noStrike" dirty="0">
                <a:solidFill>
                  <a:srgbClr val="F0506E"/>
                </a:solidFill>
                <a:effectLst/>
                <a:latin typeface="Lato" panose="020F0502020204030203" pitchFamily="34" charset="0"/>
                <a:hlinkClick r:id="rId5"/>
              </a:rPr>
              <a:t>Array programming with NumPy</a:t>
            </a:r>
            <a:endParaRPr lang="en-US" b="0" u="none" strike="noStrike" dirty="0">
              <a:solidFill>
                <a:srgbClr val="F0506E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i="1" dirty="0">
              <a:solidFill>
                <a:srgbClr val="F0506E"/>
              </a:solidFill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numpybook.pdf (mit.edu)</a:t>
            </a:r>
            <a:r>
              <a:rPr lang="en-US" dirty="0"/>
              <a:t> &gt;&gt;</a:t>
            </a:r>
            <a:endParaRPr lang="en-US" b="0" i="0" dirty="0">
              <a:solidFill>
                <a:srgbClr val="4A4A4A"/>
              </a:solidFill>
              <a:effectLst/>
              <a:latin typeface="Lato" panose="020F0502020204030203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A2BDB0-4B3B-4AA4-A9CF-D47D4C0995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99" t="5689" r="2378"/>
          <a:stretch/>
        </p:blipFill>
        <p:spPr>
          <a:xfrm>
            <a:off x="7533685" y="3236814"/>
            <a:ext cx="4280687" cy="3621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1249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E981-A80F-419D-B4BF-04AC9E2AF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on </a:t>
            </a:r>
            <a:r>
              <a:rPr lang="en-US" err="1"/>
              <a:t>Numpy</a:t>
            </a:r>
            <a:endParaRPr lang="en-US"/>
          </a:p>
        </p:txBody>
      </p:sp>
      <p:pic>
        <p:nvPicPr>
          <p:cNvPr id="5" name="Picture 2" descr="NumPy Tutorial: Your First Steps Into Data Science in Python">
            <a:extLst>
              <a:ext uri="{FF2B5EF4-FFF2-40B4-BE49-F238E27FC236}">
                <a16:creationId xmlns:a16="http://schemas.microsoft.com/office/drawing/2014/main" id="{E0A0AC22-4BB9-4B37-BECE-699ADA9C890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66975"/>
            <a:ext cx="5181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F242E83-69F6-4452-8AF1-2EF0633BD7B2}"/>
              </a:ext>
            </a:extLst>
          </p:cNvPr>
          <p:cNvSpPr txBox="1"/>
          <p:nvPr/>
        </p:nvSpPr>
        <p:spPr>
          <a:xfrm>
            <a:off x="609600" y="5534025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https://realpython.com/numpy-tutorial/</a:t>
            </a:r>
            <a:r>
              <a:rPr lang="en-US"/>
              <a:t> </a:t>
            </a:r>
          </a:p>
        </p:txBody>
      </p:sp>
      <p:pic>
        <p:nvPicPr>
          <p:cNvPr id="10242" name="Picture 2" descr="Python Data Science Artwork">
            <a:extLst>
              <a:ext uri="{FF2B5EF4-FFF2-40B4-BE49-F238E27FC236}">
                <a16:creationId xmlns:a16="http://schemas.microsoft.com/office/drawing/2014/main" id="{163926F4-78AA-4595-8F99-6B42F3B9902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466975"/>
            <a:ext cx="5181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D82738-D7F9-47E6-814E-1157C8A033FA}"/>
              </a:ext>
            </a:extLst>
          </p:cNvPr>
          <p:cNvSpPr txBox="1"/>
          <p:nvPr/>
        </p:nvSpPr>
        <p:spPr>
          <a:xfrm>
            <a:off x="6197600" y="5534025"/>
            <a:ext cx="538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https://realpython.com/numpy-array-programming/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5600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0BFD9-7983-4EC0-B71D-3AD41290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science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16244-ADE5-4422-B795-E41E8AFAE1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NumPy lies at the core of a rich ecosystem of data science libraries. A typical exploratory data science workflow might look like: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Extract, Transform, Load:</a:t>
            </a:r>
            <a:r>
              <a:rPr lang="en-US" dirty="0">
                <a:solidFill>
                  <a:srgbClr val="4A4A4A"/>
                </a:solidFill>
                <a:latin typeface="Lato" panose="020F0502020204030203" pitchFamily="34" charset="0"/>
              </a:rPr>
              <a:t> </a:t>
            </a:r>
            <a:r>
              <a:rPr lang="en-US" b="0" i="0" u="none" strike="noStrike" dirty="0">
                <a:solidFill>
                  <a:srgbClr val="1E87F0"/>
                </a:solidFill>
                <a:effectLst/>
                <a:latin typeface="Lato" panose="020F0502020204030203" pitchFamily="34" charset="0"/>
                <a:hlinkClick r:id="rId2"/>
              </a:rPr>
              <a:t>Pandas</a:t>
            </a:r>
            <a:r>
              <a:rPr lang="en-US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, </a:t>
            </a:r>
            <a:r>
              <a:rPr lang="en-US" b="0" i="0" u="none" strike="noStrike" dirty="0">
                <a:solidFill>
                  <a:srgbClr val="1E87F0"/>
                </a:solidFill>
                <a:effectLst/>
                <a:latin typeface="Lato" panose="020F0502020204030203" pitchFamily="34" charset="0"/>
                <a:hlinkClick r:id="rId3"/>
              </a:rPr>
              <a:t>Intake</a:t>
            </a:r>
            <a:r>
              <a:rPr lang="en-US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, </a:t>
            </a:r>
            <a:r>
              <a:rPr lang="en-US" b="0" i="0" u="none" strike="noStrike" dirty="0" err="1">
                <a:solidFill>
                  <a:srgbClr val="1E87F0"/>
                </a:solidFill>
                <a:effectLst/>
                <a:latin typeface="Lato" panose="020F0502020204030203" pitchFamily="34" charset="0"/>
                <a:hlinkClick r:id="rId4"/>
              </a:rPr>
              <a:t>PyJanitor</a:t>
            </a:r>
            <a:endParaRPr lang="en-US" b="0" i="0" dirty="0">
              <a:solidFill>
                <a:srgbClr val="4A4A4A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Exploratory analysis:</a:t>
            </a:r>
            <a:r>
              <a:rPr lang="en-US" dirty="0">
                <a:solidFill>
                  <a:srgbClr val="4A4A4A"/>
                </a:solidFill>
                <a:latin typeface="Lato" panose="020F0502020204030203" pitchFamily="34" charset="0"/>
              </a:rPr>
              <a:t> </a:t>
            </a:r>
            <a:r>
              <a:rPr lang="en-US" b="0" i="0" u="none" strike="noStrike" dirty="0" err="1">
                <a:solidFill>
                  <a:srgbClr val="1E87F0"/>
                </a:solidFill>
                <a:effectLst/>
                <a:latin typeface="Lato" panose="020F0502020204030203" pitchFamily="34" charset="0"/>
                <a:hlinkClick r:id="rId5"/>
              </a:rPr>
              <a:t>Jupyter</a:t>
            </a:r>
            <a:r>
              <a:rPr lang="en-US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, </a:t>
            </a:r>
            <a:r>
              <a:rPr lang="en-US" b="0" i="0" u="none" strike="noStrike" dirty="0">
                <a:solidFill>
                  <a:srgbClr val="1E87F0"/>
                </a:solidFill>
                <a:effectLst/>
                <a:latin typeface="Lato" panose="020F0502020204030203" pitchFamily="34" charset="0"/>
                <a:hlinkClick r:id="rId6"/>
              </a:rPr>
              <a:t>Seaborn</a:t>
            </a:r>
            <a:r>
              <a:rPr lang="en-US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, </a:t>
            </a:r>
            <a:r>
              <a:rPr lang="en-US" b="0" i="0" u="none" strike="noStrike" dirty="0">
                <a:solidFill>
                  <a:srgbClr val="1E87F0"/>
                </a:solidFill>
                <a:effectLst/>
                <a:latin typeface="Lato" panose="020F0502020204030203" pitchFamily="34" charset="0"/>
                <a:hlinkClick r:id="rId7"/>
              </a:rPr>
              <a:t>Matplotlib</a:t>
            </a:r>
            <a:r>
              <a:rPr lang="en-US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, </a:t>
            </a:r>
            <a:r>
              <a:rPr lang="en-US" b="0" i="0" u="none" strike="noStrike" dirty="0">
                <a:solidFill>
                  <a:srgbClr val="1E87F0"/>
                </a:solidFill>
                <a:effectLst/>
                <a:latin typeface="Lato" panose="020F0502020204030203" pitchFamily="34" charset="0"/>
                <a:hlinkClick r:id="rId8"/>
              </a:rPr>
              <a:t>Altair</a:t>
            </a:r>
            <a:endParaRPr lang="en-US" b="0" i="0" dirty="0">
              <a:solidFill>
                <a:srgbClr val="4A4A4A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Model and evaluate:</a:t>
            </a:r>
            <a:r>
              <a:rPr lang="en-US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US" b="0" i="0" u="none" strike="noStrike" dirty="0">
                <a:solidFill>
                  <a:srgbClr val="1E87F0"/>
                </a:solidFill>
                <a:effectLst/>
                <a:latin typeface="Lato" panose="020F0502020204030203" pitchFamily="34" charset="0"/>
                <a:hlinkClick r:id="rId9"/>
              </a:rPr>
              <a:t>scikit-learn</a:t>
            </a:r>
            <a:r>
              <a:rPr lang="en-US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, </a:t>
            </a:r>
            <a:r>
              <a:rPr lang="en-US" b="0" i="0" u="none" strike="noStrike" dirty="0" err="1">
                <a:solidFill>
                  <a:srgbClr val="1E87F0"/>
                </a:solidFill>
                <a:effectLst/>
                <a:latin typeface="Lato" panose="020F0502020204030203" pitchFamily="34" charset="0"/>
                <a:hlinkClick r:id="rId10"/>
              </a:rPr>
              <a:t>statsmodels</a:t>
            </a:r>
            <a:r>
              <a:rPr lang="en-US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, </a:t>
            </a:r>
            <a:r>
              <a:rPr lang="en-US" b="0" i="0" u="none" strike="noStrike" dirty="0">
                <a:solidFill>
                  <a:srgbClr val="1E87F0"/>
                </a:solidFill>
                <a:effectLst/>
                <a:latin typeface="Lato" panose="020F0502020204030203" pitchFamily="34" charset="0"/>
                <a:hlinkClick r:id="rId11"/>
              </a:rPr>
              <a:t>PyMC3</a:t>
            </a:r>
            <a:r>
              <a:rPr lang="en-US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, </a:t>
            </a:r>
            <a:r>
              <a:rPr lang="en-US" b="0" i="0" u="none" strike="noStrike" dirty="0" err="1">
                <a:solidFill>
                  <a:srgbClr val="1E87F0"/>
                </a:solidFill>
                <a:effectLst/>
                <a:latin typeface="Lato" panose="020F0502020204030203" pitchFamily="34" charset="0"/>
                <a:hlinkClick r:id="rId12"/>
              </a:rPr>
              <a:t>spaCy</a:t>
            </a:r>
            <a:endParaRPr lang="en-US" b="0" i="0" dirty="0">
              <a:solidFill>
                <a:srgbClr val="4A4A4A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Report in a dashboard:</a:t>
            </a:r>
            <a:r>
              <a:rPr lang="en-US" dirty="0">
                <a:solidFill>
                  <a:srgbClr val="4A4A4A"/>
                </a:solidFill>
                <a:latin typeface="Lato" panose="020F0502020204030203" pitchFamily="34" charset="0"/>
              </a:rPr>
              <a:t> </a:t>
            </a:r>
            <a:r>
              <a:rPr lang="en-US" b="0" i="0" u="none" strike="noStrike" dirty="0">
                <a:solidFill>
                  <a:srgbClr val="1E87F0"/>
                </a:solidFill>
                <a:effectLst/>
                <a:latin typeface="Lato" panose="020F0502020204030203" pitchFamily="34" charset="0"/>
                <a:hlinkClick r:id="rId13"/>
              </a:rPr>
              <a:t>Dash</a:t>
            </a:r>
            <a:r>
              <a:rPr lang="en-US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, </a:t>
            </a:r>
            <a:r>
              <a:rPr lang="en-US" b="0" i="0" u="none" strike="noStrike" dirty="0">
                <a:solidFill>
                  <a:srgbClr val="1E87F0"/>
                </a:solidFill>
                <a:effectLst/>
                <a:latin typeface="Lato" panose="020F0502020204030203" pitchFamily="34" charset="0"/>
                <a:hlinkClick r:id="rId14"/>
              </a:rPr>
              <a:t>Panel</a:t>
            </a:r>
            <a:r>
              <a:rPr lang="en-US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, </a:t>
            </a:r>
            <a:r>
              <a:rPr lang="en-US" b="0" i="0" u="none" strike="noStrike" dirty="0">
                <a:solidFill>
                  <a:srgbClr val="1E87F0"/>
                </a:solidFill>
                <a:effectLst/>
                <a:latin typeface="Lato" panose="020F0502020204030203" pitchFamily="34" charset="0"/>
                <a:hlinkClick r:id="rId15"/>
              </a:rPr>
              <a:t>Voila</a:t>
            </a:r>
            <a:endParaRPr lang="en-US" b="0" i="0" dirty="0">
              <a:solidFill>
                <a:srgbClr val="4A4A4A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1026" name="Picture 2" descr="Diagram of Python Libraries. The five catagories are 'Extract, Transform, Load', 'Data Exploration', 'Data Modeling', 'Data Evaluation' and 'Data Presentation'.">
            <a:extLst>
              <a:ext uri="{FF2B5EF4-FFF2-40B4-BE49-F238E27FC236}">
                <a16:creationId xmlns:a16="http://schemas.microsoft.com/office/drawing/2014/main" id="{6C49E379-9A09-4ACD-AEED-2F5142C3575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79808"/>
            <a:ext cx="5181600" cy="284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437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FD48-214E-4A3A-86C6-D69B542C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0F69E-6801-48BD-8505-61F81170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3511"/>
            <a:ext cx="10515600" cy="455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57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2050" name="Picture 2" descr="black hole image">
            <a:extLst>
              <a:ext uri="{FF2B5EF4-FFF2-40B4-BE49-F238E27FC236}">
                <a16:creationId xmlns:a16="http://schemas.microsoft.com/office/drawing/2014/main" id="{D04D342A-D31B-4ED6-9456-8829D5DF6C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" r="-1" b="2160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1DD4D-5920-4580-B678-45C003B92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1672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FIRST IMAGE OF A BLACK HOLE</a:t>
            </a:r>
          </a:p>
        </p:txBody>
      </p:sp>
    </p:spTree>
    <p:extLst>
      <p:ext uri="{BB962C8B-B14F-4D97-AF65-F5344CB8AC3E}">
        <p14:creationId xmlns:p14="http://schemas.microsoft.com/office/powerpoint/2010/main" val="308820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DF92-8079-4BC8-A524-0117B0A9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sng" dirty="0">
                <a:solidFill>
                  <a:srgbClr val="0F6ECD"/>
                </a:solidFill>
                <a:effectLst/>
                <a:latin typeface="Lato" panose="020F0502020204030203" pitchFamily="34" charset="0"/>
                <a:hlinkClick r:id="rId2"/>
              </a:rPr>
              <a:t>Event Horizon telescope (EHT)</a:t>
            </a:r>
            <a:r>
              <a:rPr lang="en-US" b="1" u="sng" dirty="0">
                <a:solidFill>
                  <a:srgbClr val="363636"/>
                </a:solidFill>
                <a:latin typeface="Lato" panose="020F0502020204030203" pitchFamily="34" charset="0"/>
              </a:rPr>
              <a:t> </a:t>
            </a:r>
            <a:r>
              <a:rPr lang="en-US" dirty="0"/>
              <a:t>Challenges</a:t>
            </a:r>
          </a:p>
        </p:txBody>
      </p:sp>
      <p:pic>
        <p:nvPicPr>
          <p:cNvPr id="12290" name="Picture 2" descr="numpy benefits">
            <a:extLst>
              <a:ext uri="{FF2B5EF4-FFF2-40B4-BE49-F238E27FC236}">
                <a16:creationId xmlns:a16="http://schemas.microsoft.com/office/drawing/2014/main" id="{57A702B3-E758-407E-B256-8245F81D8E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848" y="2141837"/>
            <a:ext cx="8438303" cy="366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531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297E3E-455C-4372-8CE6-2A746252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64AEE-6A7F-4FC4-9CD4-AB95506C4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Computational scale</a:t>
            </a:r>
            <a:endParaRPr lang="en-US" b="0" i="0" dirty="0">
              <a:solidFill>
                <a:srgbClr val="4A4A4A"/>
              </a:solidFill>
              <a:effectLst/>
              <a:latin typeface="Lato" panose="020F0502020204030203" pitchFamily="34" charset="0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EHT poses massive data-processing challenges, including rapid atmospheric phase fluctuations, large recording bandwidth, and telescopes that are widely dissimilar and geographically dispersed.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Too much information</a:t>
            </a:r>
            <a:endParaRPr lang="en-US" b="0" i="0" dirty="0">
              <a:solidFill>
                <a:srgbClr val="4A4A4A"/>
              </a:solidFill>
              <a:effectLst/>
              <a:latin typeface="Lato" panose="020F0502020204030203" pitchFamily="34" charset="0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Each day EHT generates over 350 terabytes of observations, stored on helium-filled hard drives. Reducing the volume and complexity of this much data is enormously difficult.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Into the unknown</a:t>
            </a:r>
            <a:endParaRPr lang="en-US" b="0" i="0" dirty="0">
              <a:solidFill>
                <a:srgbClr val="4A4A4A"/>
              </a:solidFill>
              <a:effectLst/>
              <a:latin typeface="Lato" panose="020F0502020204030203" pitchFamily="34" charset="0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When the goal is to see something never before seen, how can scientists be confident the image is correct?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6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5E1C-CBC5-4E64-8390-2D70D7EE3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Data Processing Pipeline</a:t>
            </a:r>
            <a:r>
              <a:rPr lang="en-US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 </a:t>
            </a:r>
            <a:endParaRPr lang="en-US" dirty="0"/>
          </a:p>
        </p:txBody>
      </p:sp>
      <p:pic>
        <p:nvPicPr>
          <p:cNvPr id="3074" name="Picture 2" descr="data pipeline">
            <a:extLst>
              <a:ext uri="{FF2B5EF4-FFF2-40B4-BE49-F238E27FC236}">
                <a16:creationId xmlns:a16="http://schemas.microsoft.com/office/drawing/2014/main" id="{F3F570ED-927A-4F5D-A24F-4B5AD3E58F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021" y="2124717"/>
            <a:ext cx="4363958" cy="378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EFFD19-D112-4F1E-BA39-27C7075CC017}"/>
              </a:ext>
            </a:extLst>
          </p:cNvPr>
          <p:cNvSpPr txBox="1"/>
          <p:nvPr/>
        </p:nvSpPr>
        <p:spPr>
          <a:xfrm>
            <a:off x="3914021" y="6017677"/>
            <a:ext cx="4655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E87F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  <a:hlinkClick r:id="rId3"/>
              </a:rPr>
              <a:t>(Diagram Credits: The Astrophysical Journal, Event Horizon Telescope Collaboration)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17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77E3-FA50-4017-8F71-4F6660089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NumPy’s role in Black Hole imaging</a:t>
            </a:r>
            <a:endParaRPr lang="en-US" dirty="0"/>
          </a:p>
        </p:txBody>
      </p:sp>
      <p:pic>
        <p:nvPicPr>
          <p:cNvPr id="4098" name="Picture 2" descr="role of numpy">
            <a:extLst>
              <a:ext uri="{FF2B5EF4-FFF2-40B4-BE49-F238E27FC236}">
                <a16:creationId xmlns:a16="http://schemas.microsoft.com/office/drawing/2014/main" id="{172A7744-8B09-415B-A3E5-45FCDC4B0B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74" y="1873596"/>
            <a:ext cx="9782051" cy="437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1734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66666B8792D0459F9943964E11EA35" ma:contentTypeVersion="13" ma:contentTypeDescription="Create a new document." ma:contentTypeScope="" ma:versionID="bcd2c3ebcdf0298df188eebf784ef77b">
  <xsd:schema xmlns:xsd="http://www.w3.org/2001/XMLSchema" xmlns:xs="http://www.w3.org/2001/XMLSchema" xmlns:p="http://schemas.microsoft.com/office/2006/metadata/properties" xmlns:ns3="9dedd0e5-2411-41b4-8289-a9914e1c21fb" xmlns:ns4="4da1fc23-a86a-4917-bd57-590cf338ff58" targetNamespace="http://schemas.microsoft.com/office/2006/metadata/properties" ma:root="true" ma:fieldsID="8d34b07ebc448e8246740d4050ba38f1" ns3:_="" ns4:_="">
    <xsd:import namespace="9dedd0e5-2411-41b4-8289-a9914e1c21fb"/>
    <xsd:import namespace="4da1fc23-a86a-4917-bd57-590cf338ff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edd0e5-2411-41b4-8289-a9914e1c21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1fc23-a86a-4917-bd57-590cf338ff5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C9FFE4C-A873-4382-8963-EF20754421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9CE84D-7776-4250-8F86-A7A95DA36A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edd0e5-2411-41b4-8289-a9914e1c21fb"/>
    <ds:schemaRef ds:uri="4da1fc23-a86a-4917-bd57-590cf338ff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8433F3E-1613-4882-9289-9285859D3BB0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4da1fc23-a86a-4917-bd57-590cf338ff58"/>
    <ds:schemaRef ds:uri="9dedd0e5-2411-41b4-8289-a9914e1c21fb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907</Words>
  <Application>Microsoft Office PowerPoint</Application>
  <PresentationFormat>Widescreen</PresentationFormat>
  <Paragraphs>116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Harding</vt:lpstr>
      <vt:lpstr>Lato</vt:lpstr>
      <vt:lpstr>Univers</vt:lpstr>
      <vt:lpstr>Thème Office</vt:lpstr>
      <vt:lpstr>GradientVTI</vt:lpstr>
      <vt:lpstr>Numpy</vt:lpstr>
      <vt:lpstr>Scientific domains</vt:lpstr>
      <vt:lpstr>Data science</vt:lpstr>
      <vt:lpstr>Case studies</vt:lpstr>
      <vt:lpstr>FIRST IMAGE OF A BLACK HOLE</vt:lpstr>
      <vt:lpstr>Event Horizon telescope (EHT) Challenges</vt:lpstr>
      <vt:lpstr>Challenges</vt:lpstr>
      <vt:lpstr>Data Processing Pipeline </vt:lpstr>
      <vt:lpstr>NumPy’s role in Black Hole imaging</vt:lpstr>
      <vt:lpstr>Software dependency chart of ehtim package highlighting NumPy</vt:lpstr>
      <vt:lpstr>NumPy is the base of the scientific Python ecosystem</vt:lpstr>
      <vt:lpstr>Images are 3D arrays (Red,Green,Blue)</vt:lpstr>
      <vt:lpstr>Tensors &amp; Images build on Numpy PyTorch example</vt:lpstr>
      <vt:lpstr>Images build on Numpy PIL example</vt:lpstr>
      <vt:lpstr>Array programming with NumPy</vt:lpstr>
      <vt:lpstr>Agenda</vt:lpstr>
      <vt:lpstr>The NumPy array data structure and its associated metadata fields</vt:lpstr>
      <vt:lpstr> Indexing an array with slices and steps</vt:lpstr>
      <vt:lpstr>Indexing an array with masks, scalar coordinates or other arrays</vt:lpstr>
      <vt:lpstr>Vectorization efficiently applies operations to groups of elements</vt:lpstr>
      <vt:lpstr>Broadcasting in the multiplication of two-dimensional arrays</vt:lpstr>
      <vt:lpstr>Reduction operations act along one or more axes</vt:lpstr>
      <vt:lpstr>Example</vt:lpstr>
      <vt:lpstr>PowerPoint Presentation</vt:lpstr>
      <vt:lpstr>Array librairies</vt:lpstr>
      <vt:lpstr>NumPy’s API and array protocols expose new arrays to the ecosystem</vt:lpstr>
      <vt:lpstr>Numpy Resources</vt:lpstr>
      <vt:lpstr>More on Numpy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Numpy</dc:title>
  <dc:creator>Yann Debray</dc:creator>
  <cp:lastModifiedBy>Yann Debray</cp:lastModifiedBy>
  <cp:revision>2</cp:revision>
  <dcterms:created xsi:type="dcterms:W3CDTF">2021-03-21T19:09:06Z</dcterms:created>
  <dcterms:modified xsi:type="dcterms:W3CDTF">2022-06-21T13:45:01Z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0x0101006F66666B8792D0459F9943964E11EA35</vt:lpwstr>
  </property>
</Properties>
</file>